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1"/>
  </p:notesMasterIdLst>
  <p:sldIdLst>
    <p:sldId id="256" r:id="rId2"/>
    <p:sldId id="257" r:id="rId3"/>
    <p:sldId id="258" r:id="rId4"/>
    <p:sldId id="324" r:id="rId5"/>
    <p:sldId id="325" r:id="rId6"/>
    <p:sldId id="326" r:id="rId7"/>
    <p:sldId id="327" r:id="rId8"/>
    <p:sldId id="337" r:id="rId9"/>
    <p:sldId id="338" r:id="rId10"/>
    <p:sldId id="339" r:id="rId11"/>
    <p:sldId id="328" r:id="rId12"/>
    <p:sldId id="329" r:id="rId13"/>
    <p:sldId id="330" r:id="rId14"/>
    <p:sldId id="331" r:id="rId15"/>
    <p:sldId id="332" r:id="rId16"/>
    <p:sldId id="340" r:id="rId17"/>
    <p:sldId id="333" r:id="rId18"/>
    <p:sldId id="334" r:id="rId19"/>
    <p:sldId id="323" r:id="rId20"/>
  </p:sldIdLst>
  <p:sldSz cx="12192000" cy="6858000"/>
  <p:notesSz cx="6954838" cy="9240838"/>
  <p:embeddedFontLst>
    <p:embeddedFont>
      <p:font typeface="Calibri" panose="020F0502020204030204" pitchFamily="34" charset="0"/>
      <p:regular r:id="rId22"/>
      <p:bold r:id="rId23"/>
      <p:italic r:id="rId24"/>
      <p:boldItalic r:id="rId25"/>
    </p:embeddedFont>
    <p:embeddedFont>
      <p:font typeface="Gill Sans"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192">
          <p15:clr>
            <a:srgbClr val="A4A3A4"/>
          </p15:clr>
        </p15:guide>
        <p15:guide id="4" pos="74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896" y="52"/>
      </p:cViewPr>
      <p:guideLst>
        <p:guide orient="horz" pos="2160"/>
        <p:guide pos="3840"/>
        <p:guide pos="192"/>
        <p:guide pos="74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6" y="5"/>
            <a:ext cx="3013762" cy="462042"/>
          </a:xfrm>
          <a:prstGeom prst="rect">
            <a:avLst/>
          </a:prstGeom>
          <a:noFill/>
          <a:ln>
            <a:noFill/>
          </a:ln>
        </p:spPr>
        <p:txBody>
          <a:bodyPr spcFirstLastPara="1" wrap="square" lIns="88625" tIns="44300" rIns="88625" bIns="443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39472" y="5"/>
            <a:ext cx="3013762" cy="462042"/>
          </a:xfrm>
          <a:prstGeom prst="rect">
            <a:avLst/>
          </a:prstGeom>
          <a:noFill/>
          <a:ln>
            <a:noFill/>
          </a:ln>
        </p:spPr>
        <p:txBody>
          <a:bodyPr spcFirstLastPara="1" wrap="square" lIns="88625" tIns="44300" rIns="88625" bIns="443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6" y="8777196"/>
            <a:ext cx="3013762" cy="462042"/>
          </a:xfrm>
          <a:prstGeom prst="rect">
            <a:avLst/>
          </a:prstGeom>
          <a:noFill/>
          <a:ln>
            <a:noFill/>
          </a:ln>
        </p:spPr>
        <p:txBody>
          <a:bodyPr spcFirstLastPara="1" wrap="square" lIns="88625" tIns="44300" rIns="88625" bIns="443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6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40" name="Google Shape;540;p6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1"/>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2"/>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304800" y="76200"/>
            <a:ext cx="103632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000"/>
              <a:buFont typeface="Gill Sans"/>
              <a:buNone/>
              <a:defRPr sz="40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chemeClr val="dk1"/>
              </a:buClr>
              <a:buSzPts val="2000"/>
              <a:buFont typeface="Noto Sans Symbols"/>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04274"/>
              </a:buClr>
              <a:buSzPts val="4400"/>
              <a:buFont typeface="Calibri"/>
              <a:buNone/>
              <a:defRPr sz="4400" b="1" i="0" u="none" strike="noStrike" cap="none">
                <a:solidFill>
                  <a:srgbClr val="004274"/>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4"/>
          <p:cNvSpPr txBox="1"/>
          <p:nvPr/>
        </p:nvSpPr>
        <p:spPr>
          <a:xfrm>
            <a:off x="304800" y="6492876"/>
            <a:ext cx="1046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4274"/>
                </a:solidFill>
                <a:latin typeface="Calibri"/>
                <a:ea typeface="Calibri"/>
                <a:cs typeface="Calibri"/>
                <a:sym typeface="Calibri"/>
              </a:rPr>
              <a:t>Traffic modeling of 4G network under LTE and WiMAX network platform</a:t>
            </a:r>
            <a:endParaRPr/>
          </a:p>
        </p:txBody>
      </p:sp>
      <p:sp>
        <p:nvSpPr>
          <p:cNvPr id="27" name="Google Shape;27;p4"/>
          <p:cNvSpPr txBox="1"/>
          <p:nvPr/>
        </p:nvSpPr>
        <p:spPr>
          <a:xfrm>
            <a:off x="10769600" y="6492876"/>
            <a:ext cx="110684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004274"/>
                </a:solidFill>
                <a:latin typeface="Calibri"/>
                <a:ea typeface="Calibri"/>
                <a:cs typeface="Calibri"/>
                <a:sym typeface="Calibri"/>
              </a:rPr>
              <a:t>‹#›</a:t>
            </a:fld>
            <a:endParaRPr sz="1200">
              <a:solidFill>
                <a:srgbClr val="004274"/>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6"/>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9"/>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8" name="Google Shape;58;p9"/>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9" name="Google Shape;59;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0"/>
          <p:cNvSpPr>
            <a:spLocks noGrp="1"/>
          </p:cNvSpPr>
          <p:nvPr>
            <p:ph type="pic" idx="2"/>
          </p:nvPr>
        </p:nvSpPr>
        <p:spPr>
          <a:xfrm>
            <a:off x="2389717" y="612775"/>
            <a:ext cx="7315200" cy="4114800"/>
          </a:xfrm>
          <a:prstGeom prst="rect">
            <a:avLst/>
          </a:prstGeom>
          <a:noFill/>
          <a:ln>
            <a:noFill/>
          </a:ln>
        </p:spPr>
      </p:sp>
      <p:sp>
        <p:nvSpPr>
          <p:cNvPr id="65" name="Google Shape;65;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p:nvPr/>
        </p:nvSpPr>
        <p:spPr>
          <a:xfrm>
            <a:off x="2227006" y="3815082"/>
            <a:ext cx="7924800"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accent2"/>
                </a:solidFill>
                <a:latin typeface="Calibri"/>
                <a:ea typeface="Calibri"/>
                <a:cs typeface="Calibri"/>
                <a:sym typeface="Calibri"/>
              </a:rPr>
              <a:t>By-</a:t>
            </a:r>
            <a:endParaRPr/>
          </a:p>
          <a:p>
            <a:pPr marL="0" marR="0" lvl="0" indent="0" algn="ctr" rtl="0">
              <a:spcBef>
                <a:spcPts val="0"/>
              </a:spcBef>
              <a:spcAft>
                <a:spcPts val="0"/>
              </a:spcAft>
              <a:buNone/>
            </a:pPr>
            <a:r>
              <a:rPr lang="en-US" sz="1800" b="1" i="0" u="none" strike="noStrike" cap="none">
                <a:solidFill>
                  <a:schemeClr val="accent2"/>
                </a:solidFill>
                <a:latin typeface="Calibri"/>
                <a:ea typeface="Calibri"/>
                <a:cs typeface="Calibri"/>
                <a:sym typeface="Calibri"/>
              </a:rPr>
              <a:t>Dr. Jesmin Akhter</a:t>
            </a:r>
            <a:endParaRPr sz="1800" b="0" i="0" u="none" strike="noStrike" cap="none">
              <a:solidFill>
                <a:schemeClr val="accent2"/>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Professor</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Institute of Information Technology</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Jahangirnagar University </a:t>
            </a:r>
            <a:endParaRPr/>
          </a:p>
        </p:txBody>
      </p:sp>
      <p:sp>
        <p:nvSpPr>
          <p:cNvPr id="90" name="Google Shape;90;p14"/>
          <p:cNvSpPr txBox="1"/>
          <p:nvPr/>
        </p:nvSpPr>
        <p:spPr>
          <a:xfrm>
            <a:off x="2705100" y="3048000"/>
            <a:ext cx="67818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rgbClr val="FF0000"/>
                </a:solidFill>
                <a:latin typeface="Calibri"/>
                <a:ea typeface="Calibri"/>
                <a:cs typeface="Calibri"/>
                <a:sym typeface="Calibri"/>
              </a:rPr>
              <a:t>Machine Learning</a:t>
            </a:r>
            <a:endParaRPr/>
          </a:p>
          <a:p>
            <a:pPr marL="0" marR="0" lvl="0" indent="0" algn="ctr" rtl="0">
              <a:spcBef>
                <a:spcPts val="0"/>
              </a:spcBef>
              <a:spcAft>
                <a:spcPts val="0"/>
              </a:spcAft>
              <a:buNone/>
            </a:pPr>
            <a:r>
              <a:rPr lang="en-US" sz="1800" b="1" i="0" u="none" strike="noStrike" cap="none">
                <a:solidFill>
                  <a:srgbClr val="FF0000"/>
                </a:solidFill>
                <a:latin typeface="Calibri"/>
                <a:ea typeface="Calibri"/>
                <a:cs typeface="Calibri"/>
                <a:sym typeface="Calibri"/>
              </a:rPr>
              <a:t>ICT-4261</a:t>
            </a:r>
            <a:endParaRPr sz="1800" b="1" i="0" u="none" strike="noStrike" cap="none">
              <a:solidFill>
                <a:srgbClr val="FF0000"/>
              </a:solidFill>
              <a:latin typeface="Calibri"/>
              <a:ea typeface="Calibri"/>
              <a:cs typeface="Calibri"/>
              <a:sym typeface="Calibri"/>
            </a:endParaRPr>
          </a:p>
        </p:txBody>
      </p:sp>
      <p:pic>
        <p:nvPicPr>
          <p:cNvPr id="91" name="Google Shape;91;p14" descr="http://upload.wikimedia.org/wikipedia/en/0/0a/JU-logo.png"/>
          <p:cNvPicPr preferRelativeResize="0"/>
          <p:nvPr/>
        </p:nvPicPr>
        <p:blipFill rotWithShape="1">
          <a:blip r:embed="rId3">
            <a:alphaModFix/>
          </a:blip>
          <a:srcRect/>
          <a:stretch/>
        </p:blipFill>
        <p:spPr>
          <a:xfrm>
            <a:off x="5486400" y="1400685"/>
            <a:ext cx="1025156" cy="12066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677C-CFE7-5FE1-C029-EAA34D802BC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AA08D30-1412-C790-81E5-4E90EC1B955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5B5C78E-5472-338C-5CBE-CAC3E114515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519827" y="122548"/>
            <a:ext cx="10869542" cy="5649113"/>
          </a:xfrm>
          <a:prstGeom prst="rect">
            <a:avLst/>
          </a:prstGeom>
        </p:spPr>
      </p:pic>
    </p:spTree>
    <p:extLst>
      <p:ext uri="{BB962C8B-B14F-4D97-AF65-F5344CB8AC3E}">
        <p14:creationId xmlns:p14="http://schemas.microsoft.com/office/powerpoint/2010/main" val="887675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9CDD-DD4E-4616-FC51-7EB28AF231F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211F053-CF6A-2963-4E54-EBDFF823CED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D2407F2-4DD7-8597-22F3-27C96CBB25D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61229" y="420867"/>
            <a:ext cx="10869542" cy="5601482"/>
          </a:xfrm>
          <a:prstGeom prst="rect">
            <a:avLst/>
          </a:prstGeom>
        </p:spPr>
      </p:pic>
    </p:spTree>
    <p:extLst>
      <p:ext uri="{BB962C8B-B14F-4D97-AF65-F5344CB8AC3E}">
        <p14:creationId xmlns:p14="http://schemas.microsoft.com/office/powerpoint/2010/main" val="12959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779E3-B734-FFE9-4919-6398939CE93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4448F7A-A838-F700-7A66-0AA45A0B6C2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747CB54-1901-48F6-BA20-356C02CBCD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340615" y="391392"/>
            <a:ext cx="10888595" cy="5830114"/>
          </a:xfrm>
          <a:prstGeom prst="rect">
            <a:avLst/>
          </a:prstGeom>
        </p:spPr>
      </p:pic>
    </p:spTree>
    <p:extLst>
      <p:ext uri="{BB962C8B-B14F-4D97-AF65-F5344CB8AC3E}">
        <p14:creationId xmlns:p14="http://schemas.microsoft.com/office/powerpoint/2010/main" val="391840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62BB-D893-9B34-28E2-A070FC20A48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D8DEC0-7F18-5312-C1F9-A7691ABFF71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A192566-D216-E4A3-4951-B85CA9A8BAF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594544" y="421081"/>
            <a:ext cx="11002911" cy="4658375"/>
          </a:xfrm>
          <a:prstGeom prst="rect">
            <a:avLst/>
          </a:prstGeom>
        </p:spPr>
      </p:pic>
    </p:spTree>
    <p:extLst>
      <p:ext uri="{BB962C8B-B14F-4D97-AF65-F5344CB8AC3E}">
        <p14:creationId xmlns:p14="http://schemas.microsoft.com/office/powerpoint/2010/main" val="1695663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B6FD81-04BC-42C2-343D-B9DC4D95B4AD}"/>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730AF4F-163D-FAB4-C77B-A0CA33479A3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537387" y="391691"/>
            <a:ext cx="11117226" cy="5772956"/>
          </a:xfrm>
          <a:prstGeom prst="rect">
            <a:avLst/>
          </a:prstGeom>
        </p:spPr>
      </p:pic>
    </p:spTree>
    <p:extLst>
      <p:ext uri="{BB962C8B-B14F-4D97-AF65-F5344CB8AC3E}">
        <p14:creationId xmlns:p14="http://schemas.microsoft.com/office/powerpoint/2010/main" val="2340863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B283-6FF2-18A9-260C-D4D12FC3805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966B34F-4993-0E75-EA7F-886916B6944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715961D-ED50-7135-3C62-5E4910BA7ED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56466" y="356274"/>
            <a:ext cx="10879068" cy="5334744"/>
          </a:xfrm>
          <a:prstGeom prst="rect">
            <a:avLst/>
          </a:prstGeom>
        </p:spPr>
      </p:pic>
    </p:spTree>
    <p:extLst>
      <p:ext uri="{BB962C8B-B14F-4D97-AF65-F5344CB8AC3E}">
        <p14:creationId xmlns:p14="http://schemas.microsoft.com/office/powerpoint/2010/main" val="3221596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D927-58A0-FB7E-E2F1-4252B1074CF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A9B76F9-11E8-2F38-EE7C-F6FAF5C252C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EA1533C-639F-CEDD-22EC-57C7C02798C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483015" y="99760"/>
            <a:ext cx="10698068" cy="5715798"/>
          </a:xfrm>
          <a:prstGeom prst="rect">
            <a:avLst/>
          </a:prstGeom>
        </p:spPr>
      </p:pic>
    </p:spTree>
    <p:extLst>
      <p:ext uri="{BB962C8B-B14F-4D97-AF65-F5344CB8AC3E}">
        <p14:creationId xmlns:p14="http://schemas.microsoft.com/office/powerpoint/2010/main" val="64032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13564-3100-DD37-BDD6-F10FDF7575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08DBF0-FC14-4DCF-57B4-77AA56F67F7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E0752A3-77D6-CA95-9075-6B20D53BD07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518334" y="259418"/>
            <a:ext cx="11155332" cy="5830114"/>
          </a:xfrm>
          <a:prstGeom prst="rect">
            <a:avLst/>
          </a:prstGeom>
        </p:spPr>
      </p:pic>
    </p:spTree>
    <p:extLst>
      <p:ext uri="{BB962C8B-B14F-4D97-AF65-F5344CB8AC3E}">
        <p14:creationId xmlns:p14="http://schemas.microsoft.com/office/powerpoint/2010/main" val="325875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6FC8-A2BB-AC14-2887-1F9C343549A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9DBA477-F18A-B7A2-4EB0-D53B56315AE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497351A-A52F-9740-B4A0-CCD60FD19C2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656466" y="324225"/>
            <a:ext cx="10879068" cy="5153744"/>
          </a:xfrm>
          <a:prstGeom prst="rect">
            <a:avLst/>
          </a:prstGeom>
        </p:spPr>
      </p:pic>
    </p:spTree>
    <p:extLst>
      <p:ext uri="{BB962C8B-B14F-4D97-AF65-F5344CB8AC3E}">
        <p14:creationId xmlns:p14="http://schemas.microsoft.com/office/powerpoint/2010/main" val="183093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1"/>
          <p:cNvSpPr txBox="1">
            <a:spLocks noGrp="1"/>
          </p:cNvSpPr>
          <p:nvPr>
            <p:ph type="title"/>
          </p:nvPr>
        </p:nvSpPr>
        <p:spPr>
          <a:xfrm>
            <a:off x="1905000" y="2514600"/>
            <a:ext cx="7772400" cy="114300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E36C09"/>
              </a:buClr>
              <a:buSzPct val="100000"/>
              <a:buFont typeface="Gill Sans"/>
              <a:buNone/>
            </a:pPr>
            <a:r>
              <a:rPr lang="en-US" sz="9600" b="1">
                <a:solidFill>
                  <a:srgbClr val="E36C09"/>
                </a:solidFill>
              </a:rPr>
              <a:t>Thank You</a:t>
            </a:r>
            <a:endParaRPr/>
          </a:p>
        </p:txBody>
      </p:sp>
      <p:sp>
        <p:nvSpPr>
          <p:cNvPr id="543" name="Google Shape;543;p8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609600" y="152400"/>
            <a:ext cx="109728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Gill Sans"/>
              <a:buNone/>
            </a:pPr>
            <a:r>
              <a:rPr lang="en-US">
                <a:latin typeface="Gill Sans"/>
                <a:ea typeface="Gill Sans"/>
                <a:cs typeface="Gill Sans"/>
                <a:sym typeface="Gill Sans"/>
              </a:rPr>
              <a:t>Contents</a:t>
            </a:r>
            <a:endParaRPr>
              <a:latin typeface="Gill Sans"/>
              <a:ea typeface="Gill Sans"/>
              <a:cs typeface="Gill Sans"/>
              <a:sym typeface="Gill Sans"/>
            </a:endParaRPr>
          </a:p>
        </p:txBody>
      </p:sp>
      <p:sp>
        <p:nvSpPr>
          <p:cNvPr id="97" name="Google Shape;97;p15"/>
          <p:cNvSpPr txBox="1">
            <a:spLocks noGrp="1"/>
          </p:cNvSpPr>
          <p:nvPr>
            <p:ph type="body" idx="1"/>
          </p:nvPr>
        </p:nvSpPr>
        <p:spPr>
          <a:xfrm>
            <a:off x="609600" y="1066800"/>
            <a:ext cx="10972800" cy="5791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700"/>
              <a:buNone/>
            </a:pPr>
            <a:r>
              <a:rPr lang="en-US" sz="1700" b="1"/>
              <a:t>The course will mainly cover the following topics:</a:t>
            </a:r>
            <a:endParaRPr/>
          </a:p>
          <a:p>
            <a:pPr marL="342900" lvl="0" indent="-342900" algn="l" rtl="0">
              <a:spcBef>
                <a:spcPts val="360"/>
              </a:spcBef>
              <a:spcAft>
                <a:spcPts val="0"/>
              </a:spcAft>
              <a:buClr>
                <a:schemeClr val="dk1"/>
              </a:buClr>
              <a:buSzPts val="1800"/>
              <a:buFont typeface="Noto Sans Symbols"/>
              <a:buChar char="✔"/>
            </a:pPr>
            <a:r>
              <a:rPr lang="en-US" sz="1800"/>
              <a:t>A Gentle Introduction to Machine Learning</a:t>
            </a:r>
            <a:endParaRPr/>
          </a:p>
          <a:p>
            <a:pPr marL="342900" lvl="0" indent="-342900" algn="l" rtl="0">
              <a:spcBef>
                <a:spcPts val="360"/>
              </a:spcBef>
              <a:spcAft>
                <a:spcPts val="0"/>
              </a:spcAft>
              <a:buClr>
                <a:schemeClr val="dk1"/>
              </a:buClr>
              <a:buSzPts val="1800"/>
              <a:buFont typeface="Noto Sans Symbols"/>
              <a:buChar char="✔"/>
            </a:pPr>
            <a:r>
              <a:rPr lang="en-US" sz="1800"/>
              <a:t>Important Elements in Machine Learning</a:t>
            </a:r>
            <a:endParaRPr/>
          </a:p>
          <a:p>
            <a:pPr marL="342900" lvl="0" indent="-342900" algn="l" rtl="0">
              <a:spcBef>
                <a:spcPts val="360"/>
              </a:spcBef>
              <a:spcAft>
                <a:spcPts val="0"/>
              </a:spcAft>
              <a:buClr>
                <a:schemeClr val="dk1"/>
              </a:buClr>
              <a:buSzPts val="1800"/>
              <a:buFont typeface="Noto Sans Symbols"/>
              <a:buChar char="✔"/>
            </a:pPr>
            <a:r>
              <a:rPr lang="en-US" sz="1800"/>
              <a:t>Linear Regression</a:t>
            </a:r>
            <a:endParaRPr/>
          </a:p>
          <a:p>
            <a:pPr marL="342900" lvl="0" indent="-342900" algn="l" rtl="0">
              <a:spcBef>
                <a:spcPts val="360"/>
              </a:spcBef>
              <a:spcAft>
                <a:spcPts val="0"/>
              </a:spcAft>
              <a:buClr>
                <a:schemeClr val="dk1"/>
              </a:buClr>
              <a:buSzPts val="1800"/>
              <a:buFont typeface="Noto Sans Symbols"/>
              <a:buChar char="✔"/>
            </a:pPr>
            <a:r>
              <a:rPr lang="en-US" sz="1800"/>
              <a:t>Logistic Regression</a:t>
            </a:r>
            <a:endParaRPr sz="1800"/>
          </a:p>
          <a:p>
            <a:pPr marL="342900" lvl="0" indent="-342900" algn="l" rtl="0">
              <a:spcBef>
                <a:spcPts val="360"/>
              </a:spcBef>
              <a:spcAft>
                <a:spcPts val="0"/>
              </a:spcAft>
              <a:buClr>
                <a:schemeClr val="dk1"/>
              </a:buClr>
              <a:buSzPts val="1800"/>
              <a:buFont typeface="Noto Sans Symbols"/>
              <a:buChar char="✔"/>
            </a:pPr>
            <a:r>
              <a:rPr lang="en-US" sz="1800"/>
              <a:t>Naive Bayes</a:t>
            </a:r>
            <a:endParaRPr/>
          </a:p>
          <a:p>
            <a:pPr marL="342900" lvl="0" indent="-342900" algn="l" rtl="0">
              <a:spcBef>
                <a:spcPts val="360"/>
              </a:spcBef>
              <a:spcAft>
                <a:spcPts val="0"/>
              </a:spcAft>
              <a:buClr>
                <a:schemeClr val="dk1"/>
              </a:buClr>
              <a:buSzPts val="1800"/>
              <a:buFont typeface="Noto Sans Symbols"/>
              <a:buChar char="✔"/>
            </a:pPr>
            <a:r>
              <a:rPr lang="en-US" sz="1800"/>
              <a:t>Support Vector Machines</a:t>
            </a:r>
            <a:endParaRPr sz="1800"/>
          </a:p>
          <a:p>
            <a:pPr marL="342900" lvl="0" indent="-342900" algn="l" rtl="0">
              <a:spcBef>
                <a:spcPts val="360"/>
              </a:spcBef>
              <a:spcAft>
                <a:spcPts val="0"/>
              </a:spcAft>
              <a:buClr>
                <a:schemeClr val="dk1"/>
              </a:buClr>
              <a:buSzPts val="1800"/>
              <a:buFont typeface="Noto Sans Symbols"/>
              <a:buChar char="✔"/>
            </a:pPr>
            <a:r>
              <a:rPr lang="en-US" sz="1800"/>
              <a:t>Decision Trees and Ensemble Learning</a:t>
            </a:r>
            <a:endParaRPr/>
          </a:p>
          <a:p>
            <a:pPr marL="342900" lvl="0" indent="-342900" algn="l" rtl="0">
              <a:spcBef>
                <a:spcPts val="360"/>
              </a:spcBef>
              <a:spcAft>
                <a:spcPts val="0"/>
              </a:spcAft>
              <a:buClr>
                <a:schemeClr val="dk1"/>
              </a:buClr>
              <a:buSzPts val="1800"/>
              <a:buFont typeface="Noto Sans Symbols"/>
              <a:buChar char="✔"/>
            </a:pPr>
            <a:r>
              <a:rPr lang="en-US" sz="1800"/>
              <a:t>Neural Networks and Deep Learning</a:t>
            </a:r>
            <a:endParaRPr/>
          </a:p>
          <a:p>
            <a:pPr marL="342900" lvl="0" indent="-342900" algn="l" rtl="0">
              <a:spcBef>
                <a:spcPts val="360"/>
              </a:spcBef>
              <a:spcAft>
                <a:spcPts val="0"/>
              </a:spcAft>
              <a:buClr>
                <a:schemeClr val="dk1"/>
              </a:buClr>
              <a:buSzPts val="1800"/>
              <a:buFont typeface="Noto Sans Symbols"/>
              <a:buChar char="✔"/>
            </a:pPr>
            <a:r>
              <a:rPr lang="en-US" sz="1800"/>
              <a:t>Unsupervised Learning</a:t>
            </a:r>
            <a:endParaRPr sz="1700"/>
          </a:p>
          <a:p>
            <a:pPr marL="742950" lvl="1" indent="-177800" algn="l" rtl="0">
              <a:spcBef>
                <a:spcPts val="340"/>
              </a:spcBef>
              <a:spcAft>
                <a:spcPts val="0"/>
              </a:spcAft>
              <a:buClr>
                <a:schemeClr val="dk1"/>
              </a:buClr>
              <a:buSzPts val="1700"/>
              <a:buFont typeface="Gill Sans"/>
              <a:buNone/>
            </a:pP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609600" y="381000"/>
            <a:ext cx="109728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Gill Sans"/>
              <a:buNone/>
            </a:pPr>
            <a:r>
              <a:rPr lang="en-US" b="1"/>
              <a:t>Outline</a:t>
            </a:r>
            <a:endParaRPr/>
          </a:p>
        </p:txBody>
      </p:sp>
      <p:sp>
        <p:nvSpPr>
          <p:cNvPr id="103" name="Google Shape;103;p1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Font typeface="Noto Sans Symbols"/>
              <a:buChar char="✔"/>
            </a:pPr>
            <a:r>
              <a:rPr lang="en-US" sz="2400"/>
              <a:t>Neural Networks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47D8-7874-858A-3342-66885993406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4BAB64-F47F-666C-CCB0-54EDBB4C3D37}"/>
              </a:ext>
            </a:extLst>
          </p:cNvPr>
          <p:cNvSpPr>
            <a:spLocks noGrp="1"/>
          </p:cNvSpPr>
          <p:nvPr>
            <p:ph type="body" idx="1"/>
          </p:nvPr>
        </p:nvSpPr>
        <p:spPr/>
        <p:txBody>
          <a:bodyPr/>
          <a:lstStyle/>
          <a:p>
            <a:endParaRPr lang="en-US"/>
          </a:p>
        </p:txBody>
      </p:sp>
      <p:grpSp>
        <p:nvGrpSpPr>
          <p:cNvPr id="7" name="Group 6">
            <a:extLst>
              <a:ext uri="{FF2B5EF4-FFF2-40B4-BE49-F238E27FC236}">
                <a16:creationId xmlns:a16="http://schemas.microsoft.com/office/drawing/2014/main" id="{283B87D1-C5CC-65FB-E1B3-D34363BEC060}"/>
              </a:ext>
            </a:extLst>
          </p:cNvPr>
          <p:cNvGrpSpPr/>
          <p:nvPr/>
        </p:nvGrpSpPr>
        <p:grpSpPr>
          <a:xfrm>
            <a:off x="641019" y="179110"/>
            <a:ext cx="10555158" cy="6485213"/>
            <a:chOff x="641019" y="179110"/>
            <a:chExt cx="10555158" cy="6485213"/>
          </a:xfrm>
        </p:grpSpPr>
        <p:pic>
          <p:nvPicPr>
            <p:cNvPr id="5" name="Picture 4">
              <a:extLst>
                <a:ext uri="{FF2B5EF4-FFF2-40B4-BE49-F238E27FC236}">
                  <a16:creationId xmlns:a16="http://schemas.microsoft.com/office/drawing/2014/main" id="{64D698E9-C09E-0CA8-E48B-1FB0A60FC344}"/>
                </a:ext>
              </a:extLst>
            </p:cNvPr>
            <p:cNvPicPr>
              <a:picLocks noChangeAspect="1"/>
            </p:cNvPicPr>
            <p:nvPr/>
          </p:nvPicPr>
          <p:blipFill>
            <a:blip r:embed="rId2"/>
            <a:stretch>
              <a:fillRect/>
            </a:stretch>
          </p:blipFill>
          <p:spPr>
            <a:xfrm>
              <a:off x="641019" y="179110"/>
              <a:ext cx="10555158" cy="6485213"/>
            </a:xfrm>
            <a:prstGeom prst="rect">
              <a:avLst/>
            </a:prstGeom>
          </p:spPr>
        </p:pic>
        <p:sp>
          <p:nvSpPr>
            <p:cNvPr id="6" name="TextBox 5">
              <a:extLst>
                <a:ext uri="{FF2B5EF4-FFF2-40B4-BE49-F238E27FC236}">
                  <a16:creationId xmlns:a16="http://schemas.microsoft.com/office/drawing/2014/main" id="{87BA8C89-6FF4-255F-C406-F86623B7540F}"/>
                </a:ext>
              </a:extLst>
            </p:cNvPr>
            <p:cNvSpPr txBox="1"/>
            <p:nvPr/>
          </p:nvSpPr>
          <p:spPr>
            <a:xfrm>
              <a:off x="5043340" y="5118755"/>
              <a:ext cx="1715679" cy="1007409"/>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3892831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BE7-ED21-AE37-C81C-CCF1FDAB3DFA}"/>
              </a:ext>
            </a:extLst>
          </p:cNvPr>
          <p:cNvSpPr>
            <a:spLocks noGrp="1"/>
          </p:cNvSpPr>
          <p:nvPr>
            <p:ph type="title"/>
          </p:nvPr>
        </p:nvSpPr>
        <p:spPr/>
        <p:txBody>
          <a:bodyPr/>
          <a:lstStyle/>
          <a:p>
            <a:r>
              <a:rPr lang="en-US" b="1" dirty="0"/>
              <a:t>Chain Rule</a:t>
            </a:r>
            <a:br>
              <a:rPr lang="en-US" b="1" dirty="0"/>
            </a:br>
            <a:endParaRPr lang="en-US" dirty="0"/>
          </a:p>
        </p:txBody>
      </p:sp>
      <p:sp>
        <p:nvSpPr>
          <p:cNvPr id="3" name="Text Placeholder 2">
            <a:extLst>
              <a:ext uri="{FF2B5EF4-FFF2-40B4-BE49-F238E27FC236}">
                <a16:creationId xmlns:a16="http://schemas.microsoft.com/office/drawing/2014/main" id="{733CCC89-609E-70D3-280D-AAA704974469}"/>
              </a:ext>
            </a:extLst>
          </p:cNvPr>
          <p:cNvSpPr>
            <a:spLocks noGrp="1"/>
          </p:cNvSpPr>
          <p:nvPr>
            <p:ph type="body" idx="1"/>
          </p:nvPr>
        </p:nvSpPr>
        <p:spPr/>
        <p:txBody>
          <a:bodyPr/>
          <a:lstStyle/>
          <a:p>
            <a:r>
              <a:rPr lang="en-US" dirty="0"/>
              <a:t>The </a:t>
            </a:r>
            <a:r>
              <a:rPr lang="en-US" b="1" dirty="0"/>
              <a:t>chain rule</a:t>
            </a:r>
            <a:r>
              <a:rPr lang="en-US" dirty="0"/>
              <a:t> is a mathematical principle that allows the derivative of a composite function to be expressed in terms of the derivatives of the functions that make up the composite. In the context of neural networks feedforward, the chain rule is used to calculate the </a:t>
            </a:r>
            <a:r>
              <a:rPr lang="en-US" b="1" dirty="0"/>
              <a:t>gradient of the loss function</a:t>
            </a:r>
            <a:r>
              <a:rPr lang="en-US" dirty="0"/>
              <a:t> concerning the weights and biases of the neurons in the network. The gradient is calculated by applying the chain rule recursively, starting from the output layer and working </a:t>
            </a:r>
            <a:r>
              <a:rPr lang="en-US" b="1" dirty="0"/>
              <a:t>backward</a:t>
            </a:r>
            <a:r>
              <a:rPr lang="en-US" dirty="0"/>
              <a:t> through the hidden layers to the input layer. The gradient of the loss function concerning weight or bias in a particular layer is given by the derivative of the loss function concerning the output of that layer, multiplied by the derivative of the output of that layer concerning the weight or bias. Once the gradient has been calculated, we can use it to update the weights and biases to minimize the error.</a:t>
            </a:r>
          </a:p>
          <a:p>
            <a:endParaRPr lang="en-US" dirty="0"/>
          </a:p>
        </p:txBody>
      </p:sp>
    </p:spTree>
    <p:extLst>
      <p:ext uri="{BB962C8B-B14F-4D97-AF65-F5344CB8AC3E}">
        <p14:creationId xmlns:p14="http://schemas.microsoft.com/office/powerpoint/2010/main" val="1496754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62155-71A7-A773-30B3-C87D475CD9F2}"/>
              </a:ext>
            </a:extLst>
          </p:cNvPr>
          <p:cNvSpPr>
            <a:spLocks noGrp="1"/>
          </p:cNvSpPr>
          <p:nvPr>
            <p:ph type="title"/>
          </p:nvPr>
        </p:nvSpPr>
        <p:spPr/>
        <p:txBody>
          <a:bodyPr/>
          <a:lstStyle/>
          <a:p>
            <a:r>
              <a:rPr lang="en-US" b="1" dirty="0"/>
              <a:t>Backpropagating with the Chain Rule</a:t>
            </a:r>
            <a:br>
              <a:rPr lang="en-US" b="1" dirty="0"/>
            </a:br>
            <a:endParaRPr lang="en-US" dirty="0"/>
          </a:p>
        </p:txBody>
      </p:sp>
      <p:sp>
        <p:nvSpPr>
          <p:cNvPr id="3" name="Text Placeholder 2">
            <a:extLst>
              <a:ext uri="{FF2B5EF4-FFF2-40B4-BE49-F238E27FC236}">
                <a16:creationId xmlns:a16="http://schemas.microsoft.com/office/drawing/2014/main" id="{B87C2D44-F245-1CA0-195E-7C3CD48301DA}"/>
              </a:ext>
            </a:extLst>
          </p:cNvPr>
          <p:cNvSpPr>
            <a:spLocks noGrp="1"/>
          </p:cNvSpPr>
          <p:nvPr>
            <p:ph type="body" idx="1"/>
          </p:nvPr>
        </p:nvSpPr>
        <p:spPr/>
        <p:txBody>
          <a:bodyPr/>
          <a:lstStyle/>
          <a:p>
            <a:r>
              <a:rPr lang="en-US" dirty="0"/>
              <a:t>Backpropagation is a technique used to </a:t>
            </a:r>
            <a:r>
              <a:rPr lang="en-US" b="1" dirty="0"/>
              <a:t>train neural networks feedforward</a:t>
            </a:r>
            <a:r>
              <a:rPr lang="en-US" dirty="0"/>
              <a:t>. It propagates the </a:t>
            </a:r>
            <a:r>
              <a:rPr lang="en-US" b="1" dirty="0"/>
              <a:t>error</a:t>
            </a:r>
            <a:r>
              <a:rPr lang="en-US" dirty="0"/>
              <a:t> between the predicted output and the desired target backward through the network to update the neurons' weights and biases. The chain rule is a key part of the backpropagation algorithm, as it allows the gradient of the loss function concerning the weights and biases to be calculated efficiently. Backpropagation consists of feeding the input data through the network, calculating the error, propagating the error back through the network using the chain rule to calculate the gradient at each layer, and updating the weights and biases using the gradient and a specific update rule. This process is repeated for multiple epochs to minimize errors and improve the network's performance.</a:t>
            </a:r>
          </a:p>
          <a:p>
            <a:endParaRPr lang="en-US" dirty="0"/>
          </a:p>
        </p:txBody>
      </p:sp>
    </p:spTree>
    <p:extLst>
      <p:ext uri="{BB962C8B-B14F-4D97-AF65-F5344CB8AC3E}">
        <p14:creationId xmlns:p14="http://schemas.microsoft.com/office/powerpoint/2010/main" val="131134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3E5A-38A3-BD15-050B-87A031ED5AC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4C31E2A-215B-7166-5D38-4C7BB2BC017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CABDAE1-1283-5BF8-0785-431BF2923F4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09599" y="274637"/>
            <a:ext cx="7728403" cy="4891251"/>
          </a:xfrm>
          <a:prstGeom prst="rect">
            <a:avLst/>
          </a:prstGeom>
        </p:spPr>
      </p:pic>
    </p:spTree>
    <p:extLst>
      <p:ext uri="{BB962C8B-B14F-4D97-AF65-F5344CB8AC3E}">
        <p14:creationId xmlns:p14="http://schemas.microsoft.com/office/powerpoint/2010/main" val="404035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BD22-E7DC-7EC6-7A59-F357536B820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F5D549-6FFF-6E2D-F4EE-A597CEED973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B81950B-24D9-2064-7053-1513902F19D3}"/>
              </a:ext>
            </a:extLst>
          </p:cNvPr>
          <p:cNvPicPr>
            <a:picLocks noChangeAspect="1"/>
          </p:cNvPicPr>
          <p:nvPr/>
        </p:nvPicPr>
        <p:blipFill>
          <a:blip r:embed="rId2"/>
          <a:stretch>
            <a:fillRect/>
          </a:stretch>
        </p:blipFill>
        <p:spPr>
          <a:xfrm>
            <a:off x="608834" y="397550"/>
            <a:ext cx="10974332" cy="5553850"/>
          </a:xfrm>
          <a:prstGeom prst="rect">
            <a:avLst/>
          </a:prstGeom>
        </p:spPr>
      </p:pic>
    </p:spTree>
    <p:extLst>
      <p:ext uri="{BB962C8B-B14F-4D97-AF65-F5344CB8AC3E}">
        <p14:creationId xmlns:p14="http://schemas.microsoft.com/office/powerpoint/2010/main" val="1424610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BCEA-2527-7C26-D73F-1C45BCB611F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9989414-33DE-B3BA-1E83-F48932D9A82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21E2B70-F130-662A-71BF-91BAA6CB88E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75518" y="416602"/>
            <a:ext cx="10840963" cy="5515745"/>
          </a:xfrm>
          <a:prstGeom prst="rect">
            <a:avLst/>
          </a:prstGeom>
        </p:spPr>
      </p:pic>
    </p:spTree>
    <p:extLst>
      <p:ext uri="{BB962C8B-B14F-4D97-AF65-F5344CB8AC3E}">
        <p14:creationId xmlns:p14="http://schemas.microsoft.com/office/powerpoint/2010/main" val="3452961614"/>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1448</TotalTime>
  <Words>365</Words>
  <Application>Microsoft Office PowerPoint</Application>
  <PresentationFormat>Widescreen</PresentationFormat>
  <Paragraphs>26</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Gill Sans</vt:lpstr>
      <vt:lpstr>Calibri</vt:lpstr>
      <vt:lpstr>Noto Sans Symbols</vt:lpstr>
      <vt:lpstr>Arial</vt:lpstr>
      <vt:lpstr>Custom Design</vt:lpstr>
      <vt:lpstr>PowerPoint Presentation</vt:lpstr>
      <vt:lpstr>Contents</vt:lpstr>
      <vt:lpstr>Outline</vt:lpstr>
      <vt:lpstr>PowerPoint Presentation</vt:lpstr>
      <vt:lpstr>Chain Rule </vt:lpstr>
      <vt:lpstr>Backpropagating with the Chain Rule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Jesmin</dc:creator>
  <cp:lastModifiedBy>Md. Shakil Hossain</cp:lastModifiedBy>
  <cp:revision>62</cp:revision>
  <cp:lastPrinted>2025-06-19T05:42:18Z</cp:lastPrinted>
  <dcterms:modified xsi:type="dcterms:W3CDTF">2025-07-25T15:05:06Z</dcterms:modified>
</cp:coreProperties>
</file>